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5143500" type="screen16x9"/>
  <p:notesSz cx="6858000" cy="9144000"/>
  <p:embeddedFontLst>
    <p:embeddedFont>
      <p:font typeface="Proxima Nova" panose="020B0604020202020204" charset="0"/>
      <p:regular r:id="rId10"/>
      <p:bold r:id="rId11"/>
      <p:italic r:id="rId12"/>
      <p:boldItalic r:id="rId1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102" d="100"/>
          <a:sy n="102" d="100"/>
        </p:scale>
        <p:origin x="826" y="6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Безопасность сетевых соединений – это ключ к защите цифровой инфраструктуры от несанкционированного доступа и атак. В условиях растущего количества подключенных устройств и объема данных, безопасность сети становится необходимостью для любой организации. Защита от сетевых угроз охватывает разные аспекты – от физических мер предосторожности до продвинутых технологий, таких как NGFW и IDS. Ежегодные убытки от инцидентов информационной безопасности составляют миллиарды долларов, и компании сталкиваются с репутационными и финансовыми рисками.</a:t>
            </a:r>
          </a:p>
          <a:p>
            <a:endParaRPr/>
          </a:p>
          <a:p>
            <a:r>
              <a:t>Основными уязвимостями сетей являются слабые пароли, недостаточные обновления программного обеспечения и отсутствие физической защиты сетевого оборудования. Надежная настройка, регулярный аудит и обновление инфраструктуры - основные шаги для защиты сети.</a:t>
            </a:r>
          </a:p>
          <a:p>
            <a:endParaRPr/>
          </a:p>
          <a:p>
            <a:r>
              <a:t>Именно поэтому компании внедряют многоуровневые стратегии, объединяя несколько слоев защиты, чтобы обеспечить безопасность данных и бесперебойную работу бизнеса.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Существует множество угроз для сетевой безопасности, и они продолжают развиваться. Вредоносное ПО, такое как вирусы и трояны, остается одной из основных опасностей, поскольку способно вывести из строя системы и похитить важные данные. Эти атаки могут длиться месяцами, оставаясь незамеченными.</a:t>
            </a:r>
          </a:p>
          <a:p>
            <a:endParaRPr/>
          </a:p>
          <a:p>
            <a:r>
              <a:t>DDoS-атаки представляют собой серьезную угрозу для компаний с высокой зависимостью от онлайн-сервисов, создавая перегрузки и нарушая доступность ресурсов. Защититься от них помогает балансировка нагрузки и специализированные инструменты предотвращения атак.</a:t>
            </a:r>
          </a:p>
          <a:p>
            <a:endParaRPr/>
          </a:p>
          <a:p>
            <a:r>
              <a:t>Социальная инженерия является одной из самых сложных форм атак, так как направлена на уязвимости в человеческом поведении. Фишинг и манипуляции направлены на сотрудников, чтобы заставить их раскрыть конфиденциальные данные. Эти угрозы требуют постоянного обучения и повышения осведомленности сотрудников.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Методы анализа сетевой безопасности охватывают несколько ключевых направлений. Анализ сетевого трафика позволяет выявить аномалии, связанные с подозрительной активностью, в том числе используя глубокий анализ пакетов для детального мониторинга.</a:t>
            </a:r>
          </a:p>
          <a:p>
            <a:endParaRPr/>
          </a:p>
          <a:p>
            <a:r>
              <a:t>Сканирование уязвимостей, включая такие инструменты, как Nmap и Metasploit, помогает администраторам находить слабые места в защите и своевременно принимать меры. Эти методы значительно снижают риск атак.</a:t>
            </a:r>
          </a:p>
          <a:p>
            <a:endParaRPr/>
          </a:p>
          <a:p>
            <a:r>
              <a:t>Пентестинг — это контролируемые имитации атак, проводимые с целью выявления реальных слабых мест в инфраструктуре и их устранения. Эти три направления образуют основу комплексного подхода к безопасности сети, направленного на предотвращение угроз.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Среди инструментов сетевой безопасности выделяются Wireshark, Nessus и Metasploit, которые дают возможность выявлять и анализировать уязвимости на разных уровнях. </a:t>
            </a:r>
          </a:p>
          <a:p>
            <a:endParaRPr/>
          </a:p>
          <a:p>
            <a:r>
              <a:t>Wireshark предоставляет глубокий анализ сетевых пакетов, что позволяет идентифицировать аномалии в трафике и исследовать потенциальные угрозы. Этот инструмент популярен для диагностики проблем сети и обнаружения скрытых атак.</a:t>
            </a:r>
          </a:p>
          <a:p>
            <a:endParaRPr/>
          </a:p>
          <a:p>
            <a:r>
              <a:t>Nessus является мощным сканером уязвимостей, с его помощью можно регулярно проводить инвентаризацию уязвимостей. Metasploit используется для моделирования реальных атак, что позволяет оценить устойчивость сети и выявить слабые места до того, как ими смогут воспользоваться злоумышленники.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Существует несколько ключевых рекомендаций для повышения безопасности сети. Первая из них - сегментация сети, которая делит ее на функциональные зоны, ограничивая распространение угроз и позволяя применять уникальные меры безопасности к каждому сегменту.</a:t>
            </a:r>
          </a:p>
          <a:p>
            <a:endParaRPr/>
          </a:p>
          <a:p>
            <a:r>
              <a:t>Регулярное обновление программного обеспечения и постоянный мониторинг помогают предотвратить эксплуатацию новых уязвимостей. Оперативное обновление антивирусных и других систем безопасности значительно повышает уровень защиты.</a:t>
            </a:r>
          </a:p>
          <a:p>
            <a:endParaRPr/>
          </a:p>
          <a:p>
            <a:r>
              <a:t>Многофакторная аутентификация также является важным шагом, повышающим уровень безопасности данных. Она снижает вероятность несанкционированного доступа к ключевым ресурсам и делает доступ к данным более контролируемым.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Заключение нашей презентации подчеркивает, что анализ безопасности сетевых соединений не является разовой задачей. В условиях, когда киберугрозы становятся все более изощренными, постоянный мониторинг и адаптация мер безопасности имеют ключевое значение.</a:t>
            </a:r>
          </a:p>
          <a:p>
            <a:endParaRPr/>
          </a:p>
          <a:p>
            <a:r>
              <a:t>Комплексный подход включает технические и организационные меры: регулярные проверки, обновление ПО и оборудования, а также обучение сотрудников. Каждое из этих действий снижает вероятность успешных атак и минимизирует риски, связанные с утечкой данных.</a:t>
            </a:r>
          </a:p>
          <a:p>
            <a:endParaRPr/>
          </a:p>
          <a:p>
            <a:r>
              <a:t>Инвестирование в кибербезопасность сегодня — это не просто защита от потерь, но и важный шаг к повышению устойчивости бизнеса и доверия со стороны клиентов.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0" y="2998150"/>
            <a:ext cx="91440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510450" y="1257300"/>
            <a:ext cx="8123100" cy="1588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510450" y="3182313"/>
            <a:ext cx="8123100" cy="63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>
            <a:spLocks noGrp="1"/>
          </p:cNvSpPr>
          <p:nvPr>
            <p:ph type="body" idx="1"/>
          </p:nvPr>
        </p:nvSpPr>
        <p:spPr>
          <a:xfrm>
            <a:off x="311700" y="42368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</a:lstStyle>
          <a:p>
            <a:endParaRPr/>
          </a:p>
        </p:txBody>
      </p:sp>
      <p:sp>
        <p:nvSpPr>
          <p:cNvPr id="56" name="Google Shape;56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12"/>
          <p:cNvSpPr txBox="1">
            <a:spLocks noGrp="1"/>
          </p:cNvSpPr>
          <p:nvPr>
            <p:ph type="title" hasCustomPrompt="1"/>
          </p:nvPr>
        </p:nvSpPr>
        <p:spPr>
          <a:xfrm>
            <a:off x="311700" y="991475"/>
            <a:ext cx="8520600" cy="191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2pPr>
            <a:lvl3pPr lvl="2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3pPr>
            <a:lvl4pPr lvl="3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4pPr>
            <a:lvl5pPr lvl="4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5pPr>
            <a:lvl6pPr lvl="5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6pPr>
            <a:lvl7pPr lvl="6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7pPr>
            <a:lvl8pPr lvl="7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8pPr>
            <a:lvl9pPr lvl="8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9pPr>
          </a:lstStyle>
          <a:p>
            <a:r>
              <a:t>xx%</a:t>
            </a:r>
          </a:p>
        </p:txBody>
      </p:sp>
      <p:sp>
        <p:nvSpPr>
          <p:cNvPr id="60" name="Google Shape;60;p12"/>
          <p:cNvSpPr txBox="1">
            <a:spLocks noGrp="1"/>
          </p:cNvSpPr>
          <p:nvPr>
            <p:ph type="body" idx="1"/>
          </p:nvPr>
        </p:nvSpPr>
        <p:spPr>
          <a:xfrm>
            <a:off x="311700" y="3071300"/>
            <a:ext cx="8520600" cy="90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1" name="Google Shape;61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SECTION_HEADER">
    <p:bg>
      <p:bgPr>
        <a:solidFill>
          <a:schemeClr val="dk1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Google Shape;14;p3"/>
          <p:cNvCxnSpPr/>
          <p:nvPr/>
        </p:nvCxnSpPr>
        <p:spPr>
          <a:xfrm>
            <a:off x="0" y="2998150"/>
            <a:ext cx="91440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510450" y="2057400"/>
            <a:ext cx="8123100" cy="77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title"/>
          </p:nvPr>
        </p:nvSpPr>
        <p:spPr>
          <a:xfrm>
            <a:off x="311700" y="1402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body" idx="1"/>
          </p:nvPr>
        </p:nvSpPr>
        <p:spPr>
          <a:xfrm>
            <a:off x="311700" y="13048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accent4"/>
                </a:solidFill>
              </a:defRPr>
            </a:lvl1pPr>
            <a:lvl2pPr lvl="1">
              <a:buNone/>
              <a:defRPr>
                <a:solidFill>
                  <a:schemeClr val="accent4"/>
                </a:solidFill>
              </a:defRPr>
            </a:lvl2pPr>
            <a:lvl3pPr lvl="2">
              <a:buNone/>
              <a:defRPr>
                <a:solidFill>
                  <a:schemeClr val="accent4"/>
                </a:solidFill>
              </a:defRPr>
            </a:lvl3pPr>
            <a:lvl4pPr lvl="3">
              <a:buNone/>
              <a:defRPr>
                <a:solidFill>
                  <a:schemeClr val="accent4"/>
                </a:solidFill>
              </a:defRPr>
            </a:lvl4pPr>
            <a:lvl5pPr lvl="4">
              <a:buNone/>
              <a:defRPr>
                <a:solidFill>
                  <a:schemeClr val="accent4"/>
                </a:solidFill>
              </a:defRPr>
            </a:lvl5pPr>
            <a:lvl6pPr lvl="5">
              <a:buNone/>
              <a:defRPr>
                <a:solidFill>
                  <a:schemeClr val="accent4"/>
                </a:solidFill>
              </a:defRPr>
            </a:lvl6pPr>
            <a:lvl7pPr lvl="6">
              <a:buNone/>
              <a:defRPr>
                <a:solidFill>
                  <a:schemeClr val="accent4"/>
                </a:solidFill>
              </a:defRPr>
            </a:lvl7pPr>
            <a:lvl8pPr lvl="7">
              <a:buNone/>
              <a:defRPr>
                <a:solidFill>
                  <a:schemeClr val="accent4"/>
                </a:solidFill>
              </a:defRPr>
            </a:lvl8pPr>
            <a:lvl9pPr lvl="8">
              <a:buNone/>
              <a:defRPr>
                <a:solidFill>
                  <a:schemeClr val="accent4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ubTitle" idx="2"/>
          </p:nvPr>
        </p:nvSpPr>
        <p:spPr>
          <a:xfrm>
            <a:off x="387975" y="789025"/>
            <a:ext cx="8520600" cy="83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 userDrawn="1">
  <p:cSld name="TITLE_AND_BODY_1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title" hasCustomPrompt="1"/>
          </p:nvPr>
        </p:nvSpPr>
        <p:spPr>
          <a:xfrm>
            <a:off x="311700" y="0"/>
            <a:ext cx="8520600" cy="71292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 dirty="0"/>
              <a:t>Agenda</a:t>
            </a:r>
            <a:endParaRPr dirty="0"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311700" y="1194734"/>
            <a:ext cx="8520600" cy="385096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 dirty="0"/>
          </a:p>
        </p:txBody>
      </p:sp>
      <p:sp>
        <p:nvSpPr>
          <p:cNvPr id="27" name="Google Shape;27;p5"/>
          <p:cNvSpPr txBox="1">
            <a:spLocks noGrp="1"/>
          </p:cNvSpPr>
          <p:nvPr>
            <p:ph type="sldNum" idx="12"/>
          </p:nvPr>
        </p:nvSpPr>
        <p:spPr>
          <a:xfrm>
            <a:off x="8832297" y="4863993"/>
            <a:ext cx="311411" cy="19282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>
                <a:solidFill>
                  <a:schemeClr val="accent4"/>
                </a:solidFill>
              </a:defRPr>
            </a:lvl1pPr>
            <a:lvl2pPr lvl="1" rtl="0">
              <a:buNone/>
              <a:defRPr>
                <a:solidFill>
                  <a:schemeClr val="accent4"/>
                </a:solidFill>
              </a:defRPr>
            </a:lvl2pPr>
            <a:lvl3pPr lvl="2" rtl="0">
              <a:buNone/>
              <a:defRPr>
                <a:solidFill>
                  <a:schemeClr val="accent4"/>
                </a:solidFill>
              </a:defRPr>
            </a:lvl3pPr>
            <a:lvl4pPr lvl="3" rtl="0">
              <a:buNone/>
              <a:defRPr>
                <a:solidFill>
                  <a:schemeClr val="accent4"/>
                </a:solidFill>
              </a:defRPr>
            </a:lvl4pPr>
            <a:lvl5pPr lvl="4" rtl="0">
              <a:buNone/>
              <a:defRPr>
                <a:solidFill>
                  <a:schemeClr val="accent4"/>
                </a:solidFill>
              </a:defRPr>
            </a:lvl5pPr>
            <a:lvl6pPr lvl="5" rtl="0">
              <a:buNone/>
              <a:defRPr>
                <a:solidFill>
                  <a:schemeClr val="accent4"/>
                </a:solidFill>
              </a:defRPr>
            </a:lvl6pPr>
            <a:lvl7pPr lvl="6" rtl="0">
              <a:buNone/>
              <a:defRPr>
                <a:solidFill>
                  <a:schemeClr val="accent4"/>
                </a:solidFill>
              </a:defRPr>
            </a:lvl7pPr>
            <a:lvl8pPr lvl="7" rtl="0">
              <a:buNone/>
              <a:defRPr>
                <a:solidFill>
                  <a:schemeClr val="accent4"/>
                </a:solidFill>
              </a:defRPr>
            </a:lvl8pPr>
            <a:lvl9pPr lvl="8" rtl="0">
              <a:buNone/>
              <a:defRPr>
                <a:solidFill>
                  <a:schemeClr val="accent4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" name="Subtitle 1">
            <a:extLst>
              <a:ext uri="{FF2B5EF4-FFF2-40B4-BE49-F238E27FC236}">
                <a16:creationId xmlns:a16="http://schemas.microsoft.com/office/drawing/2014/main" id="{0D296A4F-FF01-A06E-7AAA-3D203B6399A4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11699" y="712926"/>
            <a:ext cx="8520599" cy="481810"/>
          </a:xfrm>
        </p:spPr>
        <p:txBody>
          <a:bodyPr tIns="0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600"/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>
            <a:spLocks noGrp="1"/>
          </p:cNvSpPr>
          <p:nvPr>
            <p:ph type="title"/>
          </p:nvPr>
        </p:nvSpPr>
        <p:spPr>
          <a:xfrm>
            <a:off x="311700" y="1402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body" idx="1"/>
          </p:nvPr>
        </p:nvSpPr>
        <p:spPr>
          <a:xfrm>
            <a:off x="311700" y="13810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body" idx="2"/>
          </p:nvPr>
        </p:nvSpPr>
        <p:spPr>
          <a:xfrm>
            <a:off x="4832400" y="13048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accent4"/>
                </a:solidFill>
              </a:defRPr>
            </a:lvl1pPr>
            <a:lvl2pPr lvl="1">
              <a:buNone/>
              <a:defRPr>
                <a:solidFill>
                  <a:schemeClr val="accent4"/>
                </a:solidFill>
              </a:defRPr>
            </a:lvl2pPr>
            <a:lvl3pPr lvl="2">
              <a:buNone/>
              <a:defRPr>
                <a:solidFill>
                  <a:schemeClr val="accent4"/>
                </a:solidFill>
              </a:defRPr>
            </a:lvl3pPr>
            <a:lvl4pPr lvl="3">
              <a:buNone/>
              <a:defRPr>
                <a:solidFill>
                  <a:schemeClr val="accent4"/>
                </a:solidFill>
              </a:defRPr>
            </a:lvl4pPr>
            <a:lvl5pPr lvl="4">
              <a:buNone/>
              <a:defRPr>
                <a:solidFill>
                  <a:schemeClr val="accent4"/>
                </a:solidFill>
              </a:defRPr>
            </a:lvl5pPr>
            <a:lvl6pPr lvl="5">
              <a:buNone/>
              <a:defRPr>
                <a:solidFill>
                  <a:schemeClr val="accent4"/>
                </a:solidFill>
              </a:defRPr>
            </a:lvl6pPr>
            <a:lvl7pPr lvl="6">
              <a:buNone/>
              <a:defRPr>
                <a:solidFill>
                  <a:schemeClr val="accent4"/>
                </a:solidFill>
              </a:defRPr>
            </a:lvl7pPr>
            <a:lvl8pPr lvl="7">
              <a:buNone/>
              <a:defRPr>
                <a:solidFill>
                  <a:schemeClr val="accent4"/>
                </a:solidFill>
              </a:defRPr>
            </a:lvl8pPr>
            <a:lvl9pPr lvl="8">
              <a:buNone/>
              <a:defRPr>
                <a:solidFill>
                  <a:schemeClr val="accent4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subTitle" idx="3"/>
          </p:nvPr>
        </p:nvSpPr>
        <p:spPr>
          <a:xfrm>
            <a:off x="386975" y="864000"/>
            <a:ext cx="8368200" cy="84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body" idx="4"/>
          </p:nvPr>
        </p:nvSpPr>
        <p:spPr>
          <a:xfrm>
            <a:off x="4813725" y="3822525"/>
            <a:ext cx="3999900" cy="20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73050" algn="r" rtl="0">
              <a:spcBef>
                <a:spcPts val="0"/>
              </a:spcBef>
              <a:spcAft>
                <a:spcPts val="0"/>
              </a:spcAft>
              <a:buSzPts val="700"/>
              <a:buChar char="●"/>
              <a:defRPr sz="700"/>
            </a:lvl1pPr>
            <a:lvl2pPr marL="914400" lvl="1" indent="-260350" algn="r" rtl="0">
              <a:spcBef>
                <a:spcPts val="0"/>
              </a:spcBef>
              <a:spcAft>
                <a:spcPts val="0"/>
              </a:spcAft>
              <a:buSzPts val="500"/>
              <a:buChar char="○"/>
              <a:defRPr sz="500"/>
            </a:lvl2pPr>
            <a:lvl3pPr marL="1371600" lvl="2" indent="-260350" algn="r" rtl="0">
              <a:spcBef>
                <a:spcPts val="0"/>
              </a:spcBef>
              <a:spcAft>
                <a:spcPts val="0"/>
              </a:spcAft>
              <a:buSzPts val="500"/>
              <a:buChar char="■"/>
              <a:defRPr sz="500"/>
            </a:lvl3pPr>
            <a:lvl4pPr marL="1828800" lvl="3" indent="-260350" algn="r" rtl="0">
              <a:spcBef>
                <a:spcPts val="0"/>
              </a:spcBef>
              <a:spcAft>
                <a:spcPts val="0"/>
              </a:spcAft>
              <a:buSzPts val="500"/>
              <a:buChar char="●"/>
              <a:defRPr sz="500"/>
            </a:lvl4pPr>
            <a:lvl5pPr marL="2286000" lvl="4" indent="-260350" algn="r" rtl="0">
              <a:spcBef>
                <a:spcPts val="0"/>
              </a:spcBef>
              <a:spcAft>
                <a:spcPts val="0"/>
              </a:spcAft>
              <a:buSzPts val="500"/>
              <a:buChar char="○"/>
              <a:defRPr sz="500"/>
            </a:lvl5pPr>
            <a:lvl6pPr marL="2743200" lvl="5" indent="-260350" algn="r" rtl="0">
              <a:spcBef>
                <a:spcPts val="0"/>
              </a:spcBef>
              <a:spcAft>
                <a:spcPts val="0"/>
              </a:spcAft>
              <a:buSzPts val="500"/>
              <a:buChar char="■"/>
              <a:defRPr sz="500"/>
            </a:lvl6pPr>
            <a:lvl7pPr marL="3200400" lvl="6" indent="-260350" algn="r" rtl="0">
              <a:spcBef>
                <a:spcPts val="0"/>
              </a:spcBef>
              <a:spcAft>
                <a:spcPts val="0"/>
              </a:spcAft>
              <a:buSzPts val="500"/>
              <a:buChar char="●"/>
              <a:defRPr sz="500"/>
            </a:lvl7pPr>
            <a:lvl8pPr marL="3657600" lvl="7" indent="-260350" algn="r" rtl="0">
              <a:spcBef>
                <a:spcPts val="0"/>
              </a:spcBef>
              <a:spcAft>
                <a:spcPts val="0"/>
              </a:spcAft>
              <a:buSzPts val="500"/>
              <a:buChar char="○"/>
              <a:defRPr sz="500"/>
            </a:lvl8pPr>
            <a:lvl9pPr marL="4114800" lvl="8" indent="-260350" algn="r" rtl="0">
              <a:spcBef>
                <a:spcPts val="0"/>
              </a:spcBef>
              <a:spcAft>
                <a:spcPts val="0"/>
              </a:spcAft>
              <a:buSzPts val="500"/>
              <a:buChar char="■"/>
              <a:defRPr sz="5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8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1" name="Google Shape;41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lt2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7975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6" name="Google Shape;46;p10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8" name="Google Shape;48;p10"/>
          <p:cNvSpPr txBox="1">
            <a:spLocks noGrp="1"/>
          </p:cNvSpPr>
          <p:nvPr>
            <p:ph type="title"/>
          </p:nvPr>
        </p:nvSpPr>
        <p:spPr>
          <a:xfrm>
            <a:off x="311700" y="1402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0"/>
          <p:cNvSpPr txBox="1">
            <a:spLocks noGrp="1"/>
          </p:cNvSpPr>
          <p:nvPr>
            <p:ph type="body" idx="1"/>
          </p:nvPr>
        </p:nvSpPr>
        <p:spPr>
          <a:xfrm>
            <a:off x="311700" y="13048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0" name="Google Shape;50;p10"/>
          <p:cNvSpPr txBox="1">
            <a:spLocks noGrp="1"/>
          </p:cNvSpPr>
          <p:nvPr>
            <p:ph type="body" idx="2"/>
          </p:nvPr>
        </p:nvSpPr>
        <p:spPr>
          <a:xfrm>
            <a:off x="4832400" y="13048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1" name="Google Shape;51;p10"/>
          <p:cNvSpPr txBox="1">
            <a:spLocks noGrp="1"/>
          </p:cNvSpPr>
          <p:nvPr>
            <p:ph type="subTitle" idx="3"/>
          </p:nvPr>
        </p:nvSpPr>
        <p:spPr>
          <a:xfrm>
            <a:off x="386975" y="787800"/>
            <a:ext cx="8368200" cy="84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body" idx="4"/>
          </p:nvPr>
        </p:nvSpPr>
        <p:spPr>
          <a:xfrm>
            <a:off x="4813725" y="3822525"/>
            <a:ext cx="3999900" cy="20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73050" algn="r" rtl="0">
              <a:spcBef>
                <a:spcPts val="0"/>
              </a:spcBef>
              <a:spcAft>
                <a:spcPts val="0"/>
              </a:spcAft>
              <a:buSzPts val="700"/>
              <a:buChar char="●"/>
              <a:defRPr sz="700"/>
            </a:lvl1pPr>
            <a:lvl2pPr marL="914400" lvl="1" indent="-260350" algn="r" rtl="0">
              <a:spcBef>
                <a:spcPts val="0"/>
              </a:spcBef>
              <a:spcAft>
                <a:spcPts val="0"/>
              </a:spcAft>
              <a:buSzPts val="500"/>
              <a:buChar char="○"/>
              <a:defRPr sz="500"/>
            </a:lvl2pPr>
            <a:lvl3pPr marL="1371600" lvl="2" indent="-260350" algn="r" rtl="0">
              <a:spcBef>
                <a:spcPts val="0"/>
              </a:spcBef>
              <a:spcAft>
                <a:spcPts val="0"/>
              </a:spcAft>
              <a:buSzPts val="500"/>
              <a:buChar char="■"/>
              <a:defRPr sz="500"/>
            </a:lvl3pPr>
            <a:lvl4pPr marL="1828800" lvl="3" indent="-260350" algn="r" rtl="0">
              <a:spcBef>
                <a:spcPts val="0"/>
              </a:spcBef>
              <a:spcAft>
                <a:spcPts val="0"/>
              </a:spcAft>
              <a:buSzPts val="500"/>
              <a:buChar char="●"/>
              <a:defRPr sz="500"/>
            </a:lvl4pPr>
            <a:lvl5pPr marL="2286000" lvl="4" indent="-260350" algn="r" rtl="0">
              <a:spcBef>
                <a:spcPts val="0"/>
              </a:spcBef>
              <a:spcAft>
                <a:spcPts val="0"/>
              </a:spcAft>
              <a:buSzPts val="500"/>
              <a:buChar char="○"/>
              <a:defRPr sz="500"/>
            </a:lvl5pPr>
            <a:lvl6pPr marL="2743200" lvl="5" indent="-260350" algn="r" rtl="0">
              <a:spcBef>
                <a:spcPts val="0"/>
              </a:spcBef>
              <a:spcAft>
                <a:spcPts val="0"/>
              </a:spcAft>
              <a:buSzPts val="500"/>
              <a:buChar char="■"/>
              <a:defRPr sz="500"/>
            </a:lvl6pPr>
            <a:lvl7pPr marL="3200400" lvl="6" indent="-260350" algn="r" rtl="0">
              <a:spcBef>
                <a:spcPts val="0"/>
              </a:spcBef>
              <a:spcAft>
                <a:spcPts val="0"/>
              </a:spcAft>
              <a:buSzPts val="500"/>
              <a:buChar char="●"/>
              <a:defRPr sz="500"/>
            </a:lvl7pPr>
            <a:lvl8pPr marL="3657600" lvl="7" indent="-260350" algn="r" rtl="0">
              <a:spcBef>
                <a:spcPts val="0"/>
              </a:spcBef>
              <a:spcAft>
                <a:spcPts val="0"/>
              </a:spcAft>
              <a:buSzPts val="500"/>
              <a:buChar char="○"/>
              <a:defRPr sz="500"/>
            </a:lvl8pPr>
            <a:lvl9pPr marL="4114800" lvl="8" indent="-260350" algn="r" rtl="0">
              <a:spcBef>
                <a:spcPts val="0"/>
              </a:spcBef>
              <a:spcAft>
                <a:spcPts val="0"/>
              </a:spcAft>
              <a:buSzPts val="500"/>
              <a:buChar char="■"/>
              <a:defRPr sz="500"/>
            </a:lvl9pPr>
          </a:lstStyle>
          <a:p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sldNum" idx="5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>
                <a:solidFill>
                  <a:schemeClr val="accent4"/>
                </a:solidFill>
              </a:defRPr>
            </a:lvl1pPr>
            <a:lvl2pPr lvl="1" rtl="0">
              <a:buNone/>
              <a:defRPr>
                <a:solidFill>
                  <a:schemeClr val="accent4"/>
                </a:solidFill>
              </a:defRPr>
            </a:lvl2pPr>
            <a:lvl3pPr lvl="2" rtl="0">
              <a:buNone/>
              <a:defRPr>
                <a:solidFill>
                  <a:schemeClr val="accent4"/>
                </a:solidFill>
              </a:defRPr>
            </a:lvl3pPr>
            <a:lvl4pPr lvl="3" rtl="0">
              <a:buNone/>
              <a:defRPr>
                <a:solidFill>
                  <a:schemeClr val="accent4"/>
                </a:solidFill>
              </a:defRPr>
            </a:lvl4pPr>
            <a:lvl5pPr lvl="4" rtl="0">
              <a:buNone/>
              <a:defRPr>
                <a:solidFill>
                  <a:schemeClr val="accent4"/>
                </a:solidFill>
              </a:defRPr>
            </a:lvl5pPr>
            <a:lvl6pPr lvl="5" rtl="0">
              <a:buNone/>
              <a:defRPr>
                <a:solidFill>
                  <a:schemeClr val="accent4"/>
                </a:solidFill>
              </a:defRPr>
            </a:lvl6pPr>
            <a:lvl7pPr lvl="6" rtl="0">
              <a:buNone/>
              <a:defRPr>
                <a:solidFill>
                  <a:schemeClr val="accent4"/>
                </a:solidFill>
              </a:defRPr>
            </a:lvl7pPr>
            <a:lvl8pPr lvl="7" rtl="0">
              <a:buNone/>
              <a:defRPr>
                <a:solidFill>
                  <a:schemeClr val="accent4"/>
                </a:solidFill>
              </a:defRPr>
            </a:lvl8pPr>
            <a:lvl9pPr lvl="8" rtl="0">
              <a:buNone/>
              <a:defRPr>
                <a:solidFill>
                  <a:schemeClr val="accent4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pearmin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Char char="●"/>
              <a:defRPr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●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●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488" y="723936"/>
            <a:ext cx="6094428" cy="171803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rgbClr val="FFC000"/>
                </a:solidFill>
                <a:latin typeface="+mn-lt"/>
              </a:rPr>
              <a:t>Лекция 11 Анализ безопасности сетевых соединений</a:t>
            </a:r>
            <a:endParaRPr lang="en-US" sz="3600" b="1" dirty="0">
              <a:solidFill>
                <a:srgbClr val="FFC000"/>
              </a:solidFill>
              <a:latin typeface="+mn-lt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3979608" y="3370137"/>
            <a:ext cx="4169594" cy="996136"/>
          </a:xfrm>
        </p:spPr>
        <p:txBody>
          <a:bodyPr>
            <a:normAutofit lnSpcReduction="10000"/>
          </a:bodyPr>
          <a:lstStyle/>
          <a:p>
            <a:pPr algn="r"/>
            <a:r>
              <a:rPr lang="ru-RU" sz="1800" dirty="0">
                <a:solidFill>
                  <a:srgbClr val="00B050"/>
                </a:solidFill>
              </a:rPr>
              <a:t>PhD, кафедра информационные системы</a:t>
            </a:r>
            <a:br>
              <a:rPr lang="ru-RU" sz="1800" dirty="0">
                <a:solidFill>
                  <a:srgbClr val="00B050"/>
                </a:solidFill>
              </a:rPr>
            </a:br>
            <a:r>
              <a:rPr lang="ru-RU" sz="1800" dirty="0">
                <a:solidFill>
                  <a:srgbClr val="00B0F0"/>
                </a:solidFill>
              </a:rPr>
              <a:t>Карюкин В.И.</a:t>
            </a:r>
            <a:endParaRPr lang="ru-RU" dirty="0">
              <a:solidFill>
                <a:srgbClr val="00B0F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94360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3"/>
          </p:nvPr>
        </p:nvSpPr>
        <p:spPr/>
        <p:txBody>
          <a:bodyPr>
            <a:normAutofit/>
          </a:bodyPr>
          <a:lstStyle/>
          <a:p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228600" y="1508670"/>
            <a:ext cx="8686800" cy="3200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228600" y="1508670"/>
            <a:ext cx="8686800" cy="3200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0" i="0">
                <a:solidFill>
                  <a:srgbClr val="616161"/>
                </a:solidFill>
                <a:latin typeface="Proxima Nova"/>
              </a:defRPr>
            </a:pPr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228600" y="1508670"/>
            <a:ext cx="8686800" cy="3200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28600" y="1508670"/>
            <a:ext cx="8686800" cy="2102643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228600" y="1508670"/>
            <a:ext cx="2692300" cy="2102643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1422350" y="1508670"/>
            <a:ext cx="304800" cy="304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422350" y="150867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endParaRPr/>
          </a:p>
        </p:txBody>
      </p:sp>
      <p:pic>
        <p:nvPicPr>
          <p:cNvPr id="12" name="Picture 11" descr="tmppytg3x6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2350" y="1508670"/>
            <a:ext cx="304800" cy="3048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28600" y="1965870"/>
            <a:ext cx="2692300" cy="2056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300" b="1" i="0">
                <a:solidFill>
                  <a:srgbClr val="616161"/>
                </a:solidFill>
                <a:latin typeface="Proxima Nova"/>
              </a:rPr>
              <a:t>Определение и цели</a:t>
            </a:r>
          </a:p>
          <a:p>
            <a:pPr algn="ctr">
              <a:spcAft>
                <a:spcPts val="1200"/>
              </a:spcAft>
            </a:pPr>
            <a:r>
              <a:rPr sz="1300" b="0" i="0">
                <a:solidFill>
                  <a:srgbClr val="616161"/>
                </a:solidFill>
                <a:latin typeface="Proxima Nova"/>
              </a:rPr>
              <a:t>Безопасность сетевых соединений направлена на защиту данных и ресурсов от несанкционированного доступа, атак и потерь данных.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225700" y="1508670"/>
            <a:ext cx="2692449" cy="2102643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4419451" y="1508670"/>
            <a:ext cx="304800" cy="304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4419451" y="150867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endParaRPr/>
          </a:p>
        </p:txBody>
      </p:sp>
      <p:pic>
        <p:nvPicPr>
          <p:cNvPr id="17" name="Picture 16" descr="tmpd6ibbzih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9451" y="1508670"/>
            <a:ext cx="304800" cy="3048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225700" y="1965870"/>
            <a:ext cx="2692449" cy="2056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300" b="1" i="0">
                <a:solidFill>
                  <a:srgbClr val="616161"/>
                </a:solidFill>
                <a:latin typeface="Proxima Nova"/>
              </a:rPr>
              <a:t>Значимость для организаций</a:t>
            </a:r>
          </a:p>
          <a:p>
            <a:pPr algn="ctr">
              <a:spcAft>
                <a:spcPts val="1200"/>
              </a:spcAft>
            </a:pPr>
            <a:r>
              <a:rPr sz="1300" b="0" i="0">
                <a:solidFill>
                  <a:srgbClr val="616161"/>
                </a:solidFill>
                <a:latin typeface="Proxima Nova"/>
              </a:rPr>
              <a:t>Сетевая безопасность помогает защитить конфиденциальные данные и обеспечить бесперебойную работу организаций. Ежегодные убытки от сетевых инцидентов оцениваются в миллиарды долларов.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222950" y="1508670"/>
            <a:ext cx="2692300" cy="2102643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7416700" y="1508670"/>
            <a:ext cx="304800" cy="304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7416700" y="150867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endParaRPr/>
          </a:p>
        </p:txBody>
      </p:sp>
      <p:pic>
        <p:nvPicPr>
          <p:cNvPr id="22" name="Picture 21" descr="tmptpbdp6vs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16700" y="1508670"/>
            <a:ext cx="304800" cy="3048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6222950" y="1965870"/>
            <a:ext cx="2692300" cy="2056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300" b="1" i="0">
                <a:solidFill>
                  <a:srgbClr val="616161"/>
                </a:solidFill>
                <a:latin typeface="Proxima Nova"/>
              </a:rPr>
              <a:t>Угрожающие факторы</a:t>
            </a:r>
          </a:p>
          <a:p>
            <a:pPr algn="ctr">
              <a:spcAft>
                <a:spcPts val="1200"/>
              </a:spcAft>
            </a:pPr>
            <a:r>
              <a:rPr sz="1300" b="0" i="0">
                <a:solidFill>
                  <a:srgbClr val="616161"/>
                </a:solidFill>
                <a:latin typeface="Proxima Nova"/>
              </a:rPr>
              <a:t>Основные уязвимости включают уязвимости систем, слабые пароли и недостаточную физическую защиту сетевого оборудования.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Типы угроз сетевой безопасности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3"/>
          </p:nvPr>
        </p:nvSpPr>
        <p:spPr/>
        <p:txBody>
          <a:bodyPr>
            <a:normAutofit/>
          </a:bodyPr>
          <a:lstStyle/>
          <a:p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228600" y="1508670"/>
            <a:ext cx="8686800" cy="3200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228600" y="1508670"/>
            <a:ext cx="8686800" cy="3200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0" i="0">
                <a:solidFill>
                  <a:srgbClr val="616161"/>
                </a:solidFill>
                <a:latin typeface="Proxima Nova"/>
              </a:defRPr>
            </a:pPr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228600" y="1508670"/>
            <a:ext cx="8686800" cy="3200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28600" y="1508670"/>
            <a:ext cx="8686800" cy="1485602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228600" y="1508670"/>
            <a:ext cx="2692300" cy="1485602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1422350" y="1508670"/>
            <a:ext cx="304800" cy="304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422350" y="150867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endParaRPr/>
          </a:p>
        </p:txBody>
      </p:sp>
      <p:pic>
        <p:nvPicPr>
          <p:cNvPr id="12" name="Picture 11" descr="tmpob342i8z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2350" y="1508670"/>
            <a:ext cx="304800" cy="3048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28600" y="1965870"/>
            <a:ext cx="2692300" cy="2056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300" b="1" i="0">
                <a:solidFill>
                  <a:srgbClr val="616161"/>
                </a:solidFill>
                <a:latin typeface="Proxima Nova"/>
              </a:rPr>
              <a:t>Вредоносное ПО</a:t>
            </a:r>
          </a:p>
          <a:p>
            <a:pPr algn="ctr">
              <a:spcAft>
                <a:spcPts val="1200"/>
              </a:spcAft>
            </a:pPr>
            <a:r>
              <a:rPr sz="1300" b="0" i="0">
                <a:solidFill>
                  <a:srgbClr val="616161"/>
                </a:solidFill>
                <a:latin typeface="Proxima Nova"/>
              </a:rPr>
              <a:t>Малварь включает в себя вирусы, трояны и шпионское ПО, которые могут вывести из строя системы и красть данные.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225700" y="1508670"/>
            <a:ext cx="2692449" cy="1485602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4419451" y="1508670"/>
            <a:ext cx="304800" cy="304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4419451" y="150867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endParaRPr/>
          </a:p>
        </p:txBody>
      </p:sp>
      <p:pic>
        <p:nvPicPr>
          <p:cNvPr id="17" name="Picture 16" descr="tmp6hvqh8d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9451" y="1508670"/>
            <a:ext cx="304800" cy="3048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225700" y="1965870"/>
            <a:ext cx="2692449" cy="2056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300" b="1" i="0">
                <a:solidFill>
                  <a:srgbClr val="616161"/>
                </a:solidFill>
                <a:latin typeface="Proxima Nova"/>
              </a:rPr>
              <a:t>DDoS-атаки</a:t>
            </a:r>
          </a:p>
          <a:p>
            <a:pPr algn="ctr">
              <a:spcAft>
                <a:spcPts val="1200"/>
              </a:spcAft>
            </a:pPr>
            <a:r>
              <a:rPr sz="1300" b="0" i="0">
                <a:solidFill>
                  <a:srgbClr val="616161"/>
                </a:solidFill>
                <a:latin typeface="Proxima Nova"/>
              </a:rPr>
              <a:t>Массированные атаки на серверы с целью перегрузки ресурсов и нарушения работы сайта или сети.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222950" y="1508670"/>
            <a:ext cx="2692300" cy="1485602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7416700" y="1508670"/>
            <a:ext cx="304800" cy="304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7416700" y="150867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endParaRPr/>
          </a:p>
        </p:txBody>
      </p:sp>
      <p:pic>
        <p:nvPicPr>
          <p:cNvPr id="22" name="Picture 21" descr="tmpsgfcscqb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16700" y="1508670"/>
            <a:ext cx="304800" cy="3048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6222950" y="1965870"/>
            <a:ext cx="2692300" cy="2056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300" b="1" i="0">
                <a:solidFill>
                  <a:srgbClr val="616161"/>
                </a:solidFill>
                <a:latin typeface="Proxima Nova"/>
              </a:rPr>
              <a:t>Социальная инженерия</a:t>
            </a:r>
          </a:p>
          <a:p>
            <a:pPr algn="ctr">
              <a:spcAft>
                <a:spcPts val="1200"/>
              </a:spcAft>
            </a:pPr>
            <a:r>
              <a:rPr sz="1300" b="0" i="0">
                <a:solidFill>
                  <a:srgbClr val="616161"/>
                </a:solidFill>
                <a:latin typeface="Proxima Nova"/>
              </a:rPr>
              <a:t>Использование методов обмана для получения доступа к конфиденциальным данным через сотрудников компании.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Методы анализа сетевой безопасности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3"/>
          </p:nvPr>
        </p:nvSpPr>
        <p:spPr/>
        <p:txBody>
          <a:bodyPr>
            <a:normAutofit/>
          </a:bodyPr>
          <a:lstStyle/>
          <a:p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228600" y="1508670"/>
            <a:ext cx="8686800" cy="3200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228600" y="1508670"/>
            <a:ext cx="8686800" cy="3200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0" i="0">
                <a:solidFill>
                  <a:srgbClr val="616161"/>
                </a:solidFill>
                <a:latin typeface="Proxima Nova"/>
              </a:defRPr>
            </a:pPr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228600" y="1508670"/>
            <a:ext cx="8686800" cy="3200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28600" y="1508670"/>
            <a:ext cx="8686800" cy="1485602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228600" y="1508670"/>
            <a:ext cx="2692300" cy="1485602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1422350" y="1508670"/>
            <a:ext cx="304800" cy="304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422350" y="150867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endParaRPr/>
          </a:p>
        </p:txBody>
      </p:sp>
      <p:pic>
        <p:nvPicPr>
          <p:cNvPr id="12" name="Picture 11" descr="tmpo2f39t_b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2350" y="1508670"/>
            <a:ext cx="304800" cy="3048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28600" y="1965870"/>
            <a:ext cx="2692300" cy="2056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300" b="1" i="0">
                <a:solidFill>
                  <a:srgbClr val="616161"/>
                </a:solidFill>
                <a:latin typeface="Proxima Nova"/>
              </a:rPr>
              <a:t>Анализ сетевого трафика</a:t>
            </a:r>
          </a:p>
          <a:p>
            <a:pPr algn="ctr">
              <a:spcAft>
                <a:spcPts val="1200"/>
              </a:spcAft>
            </a:pPr>
            <a:r>
              <a:rPr sz="1300" b="0" i="0">
                <a:solidFill>
                  <a:srgbClr val="616161"/>
                </a:solidFill>
                <a:latin typeface="Proxima Nova"/>
              </a:rPr>
              <a:t>Позволяет выявлять аномалии, обнаруживать вредоносные действия и улучшать видимость сети.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225700" y="1508670"/>
            <a:ext cx="2692449" cy="1485602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4419451" y="1508670"/>
            <a:ext cx="304800" cy="304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4419451" y="150867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endParaRPr/>
          </a:p>
        </p:txBody>
      </p:sp>
      <p:pic>
        <p:nvPicPr>
          <p:cNvPr id="17" name="Picture 16" descr="tmpb88swqkc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9451" y="1508670"/>
            <a:ext cx="304800" cy="3048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225700" y="1965870"/>
            <a:ext cx="2692449" cy="4113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300" b="1" i="0">
                <a:solidFill>
                  <a:srgbClr val="616161"/>
                </a:solidFill>
                <a:latin typeface="Proxima Nova"/>
              </a:rPr>
              <a:t>Сканирование и проверка уязвимостей</a:t>
            </a:r>
          </a:p>
          <a:p>
            <a:pPr algn="ctr">
              <a:spcAft>
                <a:spcPts val="1200"/>
              </a:spcAft>
            </a:pPr>
            <a:r>
              <a:rPr sz="1300" b="0" i="0">
                <a:solidFill>
                  <a:srgbClr val="616161"/>
                </a:solidFill>
                <a:latin typeface="Proxima Nova"/>
              </a:rPr>
              <a:t>Определяет открытые порты, уязвимости, чтобы предотвратить возможные атаки.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222950" y="1508670"/>
            <a:ext cx="2692300" cy="1485602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7416700" y="1508670"/>
            <a:ext cx="304800" cy="304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7416700" y="150867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endParaRPr/>
          </a:p>
        </p:txBody>
      </p:sp>
      <p:pic>
        <p:nvPicPr>
          <p:cNvPr id="22" name="Picture 21" descr="tmphu_i_by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16700" y="1508670"/>
            <a:ext cx="304800" cy="3048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6222950" y="1965870"/>
            <a:ext cx="2692300" cy="2056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300" b="1" i="0">
                <a:solidFill>
                  <a:srgbClr val="616161"/>
                </a:solidFill>
                <a:latin typeface="Proxima Nova"/>
              </a:rPr>
              <a:t>Тестирование на проникновение</a:t>
            </a:r>
          </a:p>
          <a:p>
            <a:pPr algn="ctr">
              <a:spcAft>
                <a:spcPts val="1200"/>
              </a:spcAft>
            </a:pPr>
            <a:r>
              <a:rPr sz="1300" b="0" i="0">
                <a:solidFill>
                  <a:srgbClr val="616161"/>
                </a:solidFill>
                <a:latin typeface="Proxima Nova"/>
              </a:rPr>
              <a:t>Имитация атак для оценки уровня безопасности и определения слабых мест.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Инструменты для анализа безопасности сети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3"/>
          </p:nvPr>
        </p:nvSpPr>
        <p:spPr/>
        <p:txBody>
          <a:bodyPr>
            <a:normAutofit/>
          </a:bodyPr>
          <a:lstStyle/>
          <a:p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228600" y="1508670"/>
            <a:ext cx="8686800" cy="3200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228600" y="1508670"/>
            <a:ext cx="8686800" cy="3200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0" i="0">
                <a:solidFill>
                  <a:srgbClr val="616161"/>
                </a:solidFill>
                <a:latin typeface="Proxima Nova"/>
              </a:defRPr>
            </a:pPr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228600" y="1508670"/>
            <a:ext cx="8686800" cy="2590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28600" y="1508670"/>
            <a:ext cx="4190999" cy="2590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228600" y="1508670"/>
            <a:ext cx="4190999" cy="2346424"/>
          </a:xfrm>
          <a:prstGeom prst="rect">
            <a:avLst/>
          </a:prstGeom>
          <a:noFill/>
          <a:ln>
            <a:noFill/>
          </a:ln>
        </p:spPr>
        <p:txBody>
          <a:bodyPr wrap="square" lIns="190500" tIns="0" rIns="0" bIns="190500" anchor="t">
            <a:spAutoFit/>
          </a:bodyPr>
          <a:lstStyle/>
          <a:p>
            <a:pPr marL="228600" indent="-91440" algn="l">
              <a:spcBef>
                <a:spcPts val="0"/>
              </a:spcBef>
              <a:spcAft>
                <a:spcPts val="800"/>
              </a:spcAft>
              <a:buSzPct val="100000"/>
              <a:buFont typeface="Arial"/>
              <a:buChar char="•"/>
            </a:pPr>
            <a:r>
              <a:rPr sz="1300" b="1" i="0">
                <a:solidFill>
                  <a:srgbClr val="616161"/>
                </a:solidFill>
                <a:latin typeface="Proxima Nova"/>
              </a:rPr>
              <a:t>Wireshark:</a:t>
            </a:r>
            <a:r>
              <a:rPr sz="1300" b="0" i="0">
                <a:solidFill>
                  <a:srgbClr val="616161"/>
                </a:solidFill>
                <a:latin typeface="Proxima Nova"/>
              </a:rPr>
              <a:t> Анализатор сетевых пакетов с глубоким анализом протоколов, помогает выявлять аномалии трафика и обнаруживать угрозы.</a:t>
            </a:r>
          </a:p>
          <a:p>
            <a:pPr marL="228600" lvl="1" indent="-91440" algn="l">
              <a:spcBef>
                <a:spcPts val="120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sz="1300" b="1" i="0">
                <a:solidFill>
                  <a:srgbClr val="616161"/>
                </a:solidFill>
                <a:latin typeface="Proxima Nova"/>
              </a:rPr>
              <a:t>Nessus:</a:t>
            </a:r>
            <a:r>
              <a:rPr sz="1300" b="0" i="0">
                <a:solidFill>
                  <a:srgbClr val="616161"/>
                </a:solidFill>
                <a:latin typeface="Proxima Nova"/>
              </a:rPr>
              <a:t> Инструмент сканирования уязвимостей, эффективно обнаруживает проблемы безопасности в сети и устройствах.</a:t>
            </a:r>
          </a:p>
          <a:p>
            <a:pPr marL="228600" lvl="1" indent="-91440" algn="l">
              <a:spcBef>
                <a:spcPts val="120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sz="1300" b="1" i="0">
                <a:solidFill>
                  <a:srgbClr val="616161"/>
                </a:solidFill>
                <a:latin typeface="Proxima Nova"/>
              </a:rPr>
              <a:t>Metasploit:</a:t>
            </a:r>
            <a:r>
              <a:rPr sz="1300" b="0" i="0">
                <a:solidFill>
                  <a:srgbClr val="616161"/>
                </a:solidFill>
                <a:latin typeface="Proxima Nova"/>
              </a:rPr>
              <a:t> Фреймворк для проведения пентестов, который позволяет моделировать атаки и проверять защиту сети.</a:t>
            </a:r>
          </a:p>
        </p:txBody>
      </p:sp>
      <p:sp>
        <p:nvSpPr>
          <p:cNvPr id="10" name="Rectangle 9"/>
          <p:cNvSpPr/>
          <p:nvPr/>
        </p:nvSpPr>
        <p:spPr>
          <a:xfrm>
            <a:off x="4724400" y="1508670"/>
            <a:ext cx="4190999" cy="2590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724400" y="1508670"/>
            <a:ext cx="4190999" cy="2362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l"/>
            <a:endParaRPr/>
          </a:p>
        </p:txBody>
      </p:sp>
      <p:pic>
        <p:nvPicPr>
          <p:cNvPr id="12" name="Picture 11" descr="tmplrei_ey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1508670"/>
            <a:ext cx="4190999" cy="23622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4724400" y="3947070"/>
            <a:ext cx="4190999" cy="152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4724400" y="3947070"/>
            <a:ext cx="4190999" cy="152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r">
              <a:spcAft>
                <a:spcPts val="1200"/>
              </a:spcAft>
            </a:pPr>
            <a:r>
              <a:rPr sz="900" b="0" i="0">
                <a:solidFill>
                  <a:srgbClr val="616161"/>
                </a:solidFill>
                <a:latin typeface="Proxima Nova"/>
              </a:rPr>
              <a:t>Photo by Thomas Jensen on Unsplash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Практические рекомендации по улучшению безопасности сети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3"/>
          </p:nvPr>
        </p:nvSpPr>
        <p:spPr/>
        <p:txBody>
          <a:bodyPr>
            <a:normAutofit/>
          </a:bodyPr>
          <a:lstStyle/>
          <a:p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228600" y="1508670"/>
            <a:ext cx="8686800" cy="3200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228600" y="1508670"/>
            <a:ext cx="8686800" cy="3200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0" i="0">
                <a:solidFill>
                  <a:srgbClr val="616161"/>
                </a:solidFill>
                <a:latin typeface="Proxima Nova"/>
              </a:defRPr>
            </a:pPr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228600" y="1508670"/>
            <a:ext cx="8686800" cy="3200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28600" y="1508670"/>
            <a:ext cx="8686800" cy="1691282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228600" y="1508670"/>
            <a:ext cx="2692300" cy="1691282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1422350" y="1508670"/>
            <a:ext cx="304800" cy="304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422350" y="150867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endParaRPr/>
          </a:p>
        </p:txBody>
      </p:sp>
      <p:pic>
        <p:nvPicPr>
          <p:cNvPr id="12" name="Picture 11" descr="tmpval0xrki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2350" y="1508670"/>
            <a:ext cx="304800" cy="3048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28600" y="1965870"/>
            <a:ext cx="2692300" cy="2056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300" b="1" i="0">
                <a:solidFill>
                  <a:srgbClr val="616161"/>
                </a:solidFill>
                <a:latin typeface="Proxima Nova"/>
              </a:rPr>
              <a:t>Сегментация сети</a:t>
            </a:r>
          </a:p>
          <a:p>
            <a:pPr algn="ctr">
              <a:spcAft>
                <a:spcPts val="1200"/>
              </a:spcAft>
            </a:pPr>
            <a:r>
              <a:rPr sz="1300" b="0" i="0">
                <a:solidFill>
                  <a:srgbClr val="616161"/>
                </a:solidFill>
                <a:latin typeface="Proxima Nova"/>
              </a:rPr>
              <a:t>Разделение сети на зоны ограничивает распространение угроз и позволяет применить отдельные меры безопасности к каждой зоне.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225700" y="1508670"/>
            <a:ext cx="2692449" cy="1691282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4419451" y="1508670"/>
            <a:ext cx="304800" cy="304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4419451" y="150867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endParaRPr/>
          </a:p>
        </p:txBody>
      </p:sp>
      <p:pic>
        <p:nvPicPr>
          <p:cNvPr id="17" name="Picture 16" descr="tmp6zja8pb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9451" y="1508670"/>
            <a:ext cx="304800" cy="3048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225700" y="1965870"/>
            <a:ext cx="2692449" cy="2056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300" b="1" i="0">
                <a:solidFill>
                  <a:srgbClr val="616161"/>
                </a:solidFill>
                <a:latin typeface="Proxima Nova"/>
              </a:rPr>
              <a:t>Обновление ПО и мониторинг</a:t>
            </a:r>
          </a:p>
          <a:p>
            <a:pPr algn="ctr">
              <a:spcAft>
                <a:spcPts val="1200"/>
              </a:spcAft>
            </a:pPr>
            <a:r>
              <a:rPr sz="1300" b="0" i="0">
                <a:solidFill>
                  <a:srgbClr val="616161"/>
                </a:solidFill>
                <a:latin typeface="Proxima Nova"/>
              </a:rPr>
              <a:t>Регулярные обновления и мониторинг позволяют устранять уязвимости до их эксплуатации.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222950" y="1508670"/>
            <a:ext cx="2692300" cy="1691282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7416700" y="1508670"/>
            <a:ext cx="304800" cy="304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7416700" y="150867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endParaRPr/>
          </a:p>
        </p:txBody>
      </p:sp>
      <p:pic>
        <p:nvPicPr>
          <p:cNvPr id="22" name="Picture 21" descr="tmpg0gox4b_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16700" y="1508670"/>
            <a:ext cx="304800" cy="3048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6222950" y="1965870"/>
            <a:ext cx="2692300" cy="2056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300" b="1" i="0">
                <a:solidFill>
                  <a:srgbClr val="616161"/>
                </a:solidFill>
                <a:latin typeface="Proxima Nova"/>
              </a:rPr>
              <a:t>Многофакторная аутентификация</a:t>
            </a:r>
          </a:p>
          <a:p>
            <a:pPr algn="ctr">
              <a:spcAft>
                <a:spcPts val="1200"/>
              </a:spcAft>
            </a:pPr>
            <a:r>
              <a:rPr sz="1300" b="0" i="0">
                <a:solidFill>
                  <a:srgbClr val="616161"/>
                </a:solidFill>
                <a:latin typeface="Proxima Nova"/>
              </a:rPr>
              <a:t>Повышает защиту данных и ограничивает доступ к критическим ресурсам.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Заключение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3"/>
          </p:nvPr>
        </p:nvSpPr>
        <p:spPr/>
        <p:txBody>
          <a:bodyPr>
            <a:normAutofit/>
          </a:bodyPr>
          <a:lstStyle/>
          <a:p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228600" y="1508670"/>
            <a:ext cx="8686800" cy="3200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228600" y="1508670"/>
            <a:ext cx="8686800" cy="3200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0" i="0">
                <a:solidFill>
                  <a:srgbClr val="616161"/>
                </a:solidFill>
                <a:latin typeface="Proxima Nova"/>
              </a:defRPr>
            </a:pPr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228600" y="1508670"/>
            <a:ext cx="8686800" cy="3200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28600" y="1508670"/>
            <a:ext cx="8686800" cy="1485602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228600" y="1508670"/>
            <a:ext cx="2692300" cy="1485602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1422350" y="1508670"/>
            <a:ext cx="304800" cy="304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422350" y="150867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endParaRPr/>
          </a:p>
        </p:txBody>
      </p:sp>
      <p:pic>
        <p:nvPicPr>
          <p:cNvPr id="12" name="Picture 11" descr="tmpb88swqkc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2350" y="1508670"/>
            <a:ext cx="304800" cy="3048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28600" y="1965870"/>
            <a:ext cx="2692300" cy="2056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300" b="1" i="0">
                <a:solidFill>
                  <a:srgbClr val="616161"/>
                </a:solidFill>
                <a:latin typeface="Proxima Nova"/>
              </a:rPr>
              <a:t>Значимость анализа безопасности</a:t>
            </a:r>
          </a:p>
          <a:p>
            <a:pPr algn="ctr">
              <a:spcAft>
                <a:spcPts val="1200"/>
              </a:spcAft>
            </a:pPr>
            <a:r>
              <a:rPr sz="1300" b="0" i="0">
                <a:solidFill>
                  <a:srgbClr val="616161"/>
                </a:solidFill>
                <a:latin typeface="Proxima Nova"/>
              </a:rPr>
              <a:t>Анализ безопасности сети необходим для защиты информации и поддержания бесперебойной работы инфраструктуры.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225700" y="1508670"/>
            <a:ext cx="2692449" cy="1485602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4419451" y="1508670"/>
            <a:ext cx="304800" cy="304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4419451" y="150867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endParaRPr/>
          </a:p>
        </p:txBody>
      </p:sp>
      <p:pic>
        <p:nvPicPr>
          <p:cNvPr id="17" name="Picture 16" descr="tmp2kw33ems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9451" y="1508670"/>
            <a:ext cx="304800" cy="3048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225700" y="1965870"/>
            <a:ext cx="2692449" cy="2056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300" b="1" i="0">
                <a:solidFill>
                  <a:srgbClr val="616161"/>
                </a:solidFill>
                <a:latin typeface="Proxima Nova"/>
              </a:rPr>
              <a:t>Непрерывное улучшение</a:t>
            </a:r>
          </a:p>
          <a:p>
            <a:pPr algn="ctr">
              <a:spcAft>
                <a:spcPts val="1200"/>
              </a:spcAft>
            </a:pPr>
            <a:r>
              <a:rPr sz="1300" b="0" i="0">
                <a:solidFill>
                  <a:srgbClr val="616161"/>
                </a:solidFill>
                <a:latin typeface="Proxima Nova"/>
              </a:rPr>
              <a:t>Технологии и угрозы постоянно развиваются, требуя регулярного обновления мер безопасности.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222950" y="1508670"/>
            <a:ext cx="2692300" cy="1485602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7416700" y="1508670"/>
            <a:ext cx="304800" cy="304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7416700" y="150867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endParaRPr/>
          </a:p>
        </p:txBody>
      </p:sp>
      <p:pic>
        <p:nvPicPr>
          <p:cNvPr id="22" name="Picture 21" descr="tmpr_xo61bq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16700" y="1508670"/>
            <a:ext cx="304800" cy="3048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6222950" y="1965870"/>
            <a:ext cx="2692300" cy="2056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300" b="1" i="0">
                <a:solidFill>
                  <a:srgbClr val="616161"/>
                </a:solidFill>
                <a:latin typeface="Proxima Nova"/>
              </a:rPr>
              <a:t>Инвестиции в обучение</a:t>
            </a:r>
          </a:p>
          <a:p>
            <a:pPr algn="ctr">
              <a:spcAft>
                <a:spcPts val="1200"/>
              </a:spcAft>
            </a:pPr>
            <a:r>
              <a:rPr sz="1300" b="0" i="0">
                <a:solidFill>
                  <a:srgbClr val="616161"/>
                </a:solidFill>
                <a:latin typeface="Proxima Nova"/>
              </a:rPr>
              <a:t>Повышение осведомленности сотрудников снижает вероятность успешных атак на основе социальной инженерии.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pearmint">
  <a:themeElements>
    <a:clrScheme name="Spearmint">
      <a:dk1>
        <a:srgbClr val="202729"/>
      </a:dk1>
      <a:lt1>
        <a:srgbClr val="FFFFFF"/>
      </a:lt1>
      <a:dk2>
        <a:srgbClr val="4BA173"/>
      </a:dk2>
      <a:lt2>
        <a:srgbClr val="63D297"/>
      </a:lt2>
      <a:accent1>
        <a:srgbClr val="353744"/>
      </a:accent1>
      <a:accent2>
        <a:srgbClr val="424242"/>
      </a:accent2>
      <a:accent3>
        <a:srgbClr val="616161"/>
      </a:accent3>
      <a:accent4>
        <a:srgbClr val="999999"/>
      </a:accent4>
      <a:accent5>
        <a:srgbClr val="FF5252"/>
      </a:accent5>
      <a:accent6>
        <a:srgbClr val="FFF176"/>
      </a:accent6>
      <a:hlink>
        <a:srgbClr val="63D297"/>
      </a:hlink>
      <a:folHlink>
        <a:srgbClr val="FF525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974</Words>
  <Application>Microsoft Office PowerPoint</Application>
  <PresentationFormat>Экран (16:9)</PresentationFormat>
  <Paragraphs>71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Proxima Nova</vt:lpstr>
      <vt:lpstr>Arial</vt:lpstr>
      <vt:lpstr>Spearmint</vt:lpstr>
      <vt:lpstr>Лекция 11 Анализ безопасности сетевых соединений</vt:lpstr>
      <vt:lpstr>Презентация PowerPoint</vt:lpstr>
      <vt:lpstr>Типы угроз сетевой безопасности</vt:lpstr>
      <vt:lpstr>Методы анализа сетевой безопасности</vt:lpstr>
      <vt:lpstr>Инструменты для анализа безопасности сети</vt:lpstr>
      <vt:lpstr>Практические рекомендации по улучшению безопасности сети</vt:lpstr>
      <vt:lpstr>Заключение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11 Анализ безопасности сетевых соединений</dc:title>
  <cp:lastModifiedBy>Владислав Карюкин</cp:lastModifiedBy>
  <cp:revision>4</cp:revision>
  <dcterms:modified xsi:type="dcterms:W3CDTF">2024-11-01T08:01:58Z</dcterms:modified>
</cp:coreProperties>
</file>